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8" r:id="rId6"/>
    <p:sldId id="259" r:id="rId7"/>
    <p:sldId id="260" r:id="rId8"/>
    <p:sldId id="269" r:id="rId9"/>
    <p:sldId id="275" r:id="rId10"/>
    <p:sldId id="265" r:id="rId11"/>
    <p:sldId id="272" r:id="rId12"/>
    <p:sldId id="270" r:id="rId13"/>
    <p:sldId id="274" r:id="rId14"/>
    <p:sldId id="264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74"/>
    <a:srgbClr val="F2F2F2"/>
    <a:srgbClr val="014067"/>
    <a:srgbClr val="3F3F3F"/>
    <a:srgbClr val="014E7D"/>
    <a:srgbClr val="013657"/>
    <a:srgbClr val="01456F"/>
    <a:srgbClr val="014B79"/>
    <a:srgbClr val="0937C9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4" autoAdjust="0"/>
  </p:normalViewPr>
  <p:slideViewPr>
    <p:cSldViewPr snapToGrid="0" showGuides="1">
      <p:cViewPr varScale="1">
        <p:scale>
          <a:sx n="82" d="100"/>
          <a:sy n="82" d="100"/>
        </p:scale>
        <p:origin x="643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4074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9FCB9F-9216-417F-9BD4-A342FB3AE3FA}" type="datetime1">
              <a:rPr lang="ru-RU" smtClean="0"/>
              <a:t>13.11.2021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006FF-93FE-4EE6-BEDD-84A3AA0BC492}" type="datetime1">
              <a:rPr lang="ru-RU" smtClean="0"/>
              <a:pPr/>
              <a:t>13.11.2021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458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90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06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972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801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76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39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532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193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07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48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Подзаголовок 2" title="Подзаголовок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ПОДЗАГОЛОВОК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Подзаголовок 2" title="Подзаголовок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СТИЛЬ ОБРАЗЦА ПОДЗАГОЛОВКА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ый треугольник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Параллелограмм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Заголовок 1" title="Название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01" name="Текст 2" title="Подзаголовок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араллелограмм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 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sp>
        <p:nvSpPr>
          <p:cNvPr id="20" name="Текст 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1" name="Объект 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Объект 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Прямоугольный треугольник 10">
            <a:extLst>
              <a:ext uri="{FF2B5EF4-FFF2-40B4-BE49-F238E27FC236}">
                <a16:creationId xmlns:a16="http://schemas.microsoft.com/office/drawing/2014/main" id="{ED37F377-8A2B-4717-9BE8-74D809D3C464}"/>
              </a:ext>
            </a:extLst>
          </p:cNvPr>
          <p:cNvSpPr/>
          <p:nvPr userDrawn="1"/>
        </p:nvSpPr>
        <p:spPr>
          <a:xfrm flipV="1">
            <a:off x="0" y="-9531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адпись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Диагональная полоса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араллелограмм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0" name="Параллелограмм 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Диагональная полоса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1" name="Параллелограмм 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3" name="Заголовок 1" title="Название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ый треугольник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Параллелограмм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Заголовок 1" title="Название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01" name="Текст 2" title="Подзаголовок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араллелограмм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текста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 title="Пункты маркированного списка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Прямоугольный треугольник 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 title="Подзаголовок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" name="Заголовок 1" title="Название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</a:t>
            </a:r>
            <a:br>
              <a:rPr lang="ru-RU" noProof="0"/>
            </a:br>
            <a:r>
              <a:rPr lang="ru-RU" noProof="0"/>
              <a:t>Стиль образца заголовка 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текста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ый треугольник 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Объект 2" title="Пункты маркированного списка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 title="Подзаголовок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17" name="Надпись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Заголовок 1" title="Название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</a:t>
            </a:r>
            <a:br>
              <a:rPr lang="ru-RU" noProof="0"/>
            </a:br>
            <a:r>
              <a:rPr lang="ru-RU" noProof="0"/>
              <a:t>Стиль образца заголовка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Текст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Объект 3" title="Пункты маркированного списка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ru-RU" noProof="0"/>
              <a:t>Образец текста</a:t>
            </a:r>
          </a:p>
          <a:p>
            <a:pPr lvl="1" rtl="0">
              <a:buClr>
                <a:schemeClr val="accent2"/>
              </a:buClr>
            </a:pPr>
            <a:r>
              <a:rPr lang="ru-RU" noProof="0"/>
              <a:t>Второй уровень</a:t>
            </a:r>
          </a:p>
          <a:p>
            <a:pPr lvl="2" rtl="0">
              <a:buClr>
                <a:schemeClr val="accent2"/>
              </a:buClr>
            </a:pPr>
            <a:r>
              <a:rPr lang="ru-RU" noProof="0"/>
              <a:t>Третий уровень</a:t>
            </a:r>
          </a:p>
          <a:p>
            <a:pPr lvl="3" rtl="0">
              <a:buClr>
                <a:schemeClr val="accent2"/>
              </a:buClr>
            </a:pPr>
            <a:r>
              <a:rPr lang="ru-RU" noProof="0"/>
              <a:t>Четвертый уровень</a:t>
            </a:r>
          </a:p>
          <a:p>
            <a:pPr lvl="4" rtl="0">
              <a:buClr>
                <a:schemeClr val="accent2"/>
              </a:buClr>
            </a:pPr>
            <a:r>
              <a:rPr lang="ru-RU" noProof="0"/>
              <a:t>Пятый уровень</a:t>
            </a:r>
          </a:p>
        </p:txBody>
      </p:sp>
      <p:sp>
        <p:nvSpPr>
          <p:cNvPr id="19" name="Текст 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Объект 5" title="Пункты маркированного списка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ru-RU" noProof="0"/>
              <a:t>Образец текста</a:t>
            </a:r>
          </a:p>
          <a:p>
            <a:pPr lvl="1" rtl="0">
              <a:buClr>
                <a:schemeClr val="accent2"/>
              </a:buClr>
            </a:pPr>
            <a:r>
              <a:rPr lang="ru-RU" noProof="0"/>
              <a:t>Второй уровень</a:t>
            </a:r>
          </a:p>
          <a:p>
            <a:pPr lvl="2" rtl="0">
              <a:buClr>
                <a:schemeClr val="accent2"/>
              </a:buClr>
            </a:pPr>
            <a:r>
              <a:rPr lang="ru-RU" noProof="0"/>
              <a:t>Третий уровень</a:t>
            </a:r>
          </a:p>
          <a:p>
            <a:pPr lvl="3" rtl="0">
              <a:buClr>
                <a:schemeClr val="accent2"/>
              </a:buClr>
            </a:pPr>
            <a:r>
              <a:rPr lang="ru-RU" noProof="0"/>
              <a:t>Четвертый уровень</a:t>
            </a:r>
          </a:p>
          <a:p>
            <a:pPr lvl="4" rtl="0">
              <a:buClr>
                <a:schemeClr val="accent2"/>
              </a:buClr>
            </a:pPr>
            <a:r>
              <a:rPr lang="ru-RU" noProof="0"/>
              <a:t>Пятый уровень</a:t>
            </a:r>
          </a:p>
        </p:txBody>
      </p:sp>
      <p:sp>
        <p:nvSpPr>
          <p:cNvPr id="24" name="Текст 4" title="Подзаголовок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адпись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Диагональная полоса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Параллелограмм 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3" name="Параллелограмм 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4" name="Текст 4" title="Подзаголовок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Заголовок 1" title="Название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текст здесь</a:t>
            </a:r>
          </a:p>
        </p:txBody>
      </p:sp>
      <p:sp>
        <p:nvSpPr>
          <p:cNvPr id="20" name="Диаграмма 2" title="Диаграмма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ru-RU" noProof="0"/>
              <a:t>Щелкните значок, чтобы добавить диаграмму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аблица 11" title="Таблица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 значок, чтобы добавить таблицу</a:t>
            </a:r>
          </a:p>
        </p:txBody>
      </p:sp>
      <p:sp>
        <p:nvSpPr>
          <p:cNvPr id="16" name="Надпись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Диагональная полоса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Параллелограмм 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7" name="Текст 4" title="Подзаголовок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Заголовок 1" title="Название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ая фотограф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Рисунок 31" title="Изображение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изображение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 title="Название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Добавьте подпись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Название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Номер телефона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Электронная почта </a:t>
            </a:r>
          </a:p>
        </p:txBody>
      </p:sp>
      <p:sp>
        <p:nvSpPr>
          <p:cNvPr id="13" name="Текст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Веб-сайт компании</a:t>
            </a:r>
          </a:p>
        </p:txBody>
      </p:sp>
      <p:sp>
        <p:nvSpPr>
          <p:cNvPr id="14" name="Фигура 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15" name="Фигура 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19" name="Фигура 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20" name="Фигура 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21" name="Прямоугольный треугольник 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jp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rosfeo.ru/deyatelnost/obrashhenie-s-otxodami-i-i-ii-klassov-opasnosti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google.com/document/d/1KA2MCq1m7f7LO9MVEB5a75e-Q86diKYVirN-X2oW1kQ/edit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osfeo.ru/deyatelnost/obrashhenie-s-otxodami-i-i-ii-klassov-opasnost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hyperlink" Target="https://docs.google.com/document/d/1KA2MCq1m7f7LO9MVEB5a75e-Q86diKYVirN-X2oW1kQ/edit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hyperlink" Target="https://docs.google.com/document/d/1KA2MCq1m7f7LO9MVEB5a75e-Q86diKYVirN-X2oW1kQ/ed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jp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E0rAHwUDu5g?feature=oembed" TargetMode="External"/><Relationship Id="rId6" Type="http://schemas.openxmlformats.org/officeDocument/2006/relationships/image" Target="../media/image27.jpe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title="Изображение здания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84" r="20784"/>
          <a:stretch>
            <a:fillRect/>
          </a:stretch>
        </p:blipFill>
        <p:spPr>
          <a:xfrm>
            <a:off x="1683399" y="860944"/>
            <a:ext cx="4172464" cy="4840061"/>
          </a:xfrm>
        </p:spPr>
      </p:pic>
      <p:sp>
        <p:nvSpPr>
          <p:cNvPr id="18" name="Шестиугольник 17" descr="Сплошной темный шестиугольник в центре изображения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88306" y="2380310"/>
            <a:ext cx="2273478" cy="1957859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32D2792-E753-49AA-A9A0-58E546AEA89E}"/>
              </a:ext>
            </a:extLst>
          </p:cNvPr>
          <p:cNvSpPr txBox="1">
            <a:spLocks/>
          </p:cNvSpPr>
          <p:nvPr/>
        </p:nvSpPr>
        <p:spPr>
          <a:xfrm>
            <a:off x="6142693" y="3359239"/>
            <a:ext cx="3816221" cy="872105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/>
              <a:t>Кейс </a:t>
            </a:r>
          </a:p>
          <a:p>
            <a:pPr algn="ctr"/>
            <a:r>
              <a:rPr lang="ru-RU" sz="3200" dirty="0"/>
              <a:t>«Опасные отходы»</a:t>
            </a:r>
          </a:p>
        </p:txBody>
      </p:sp>
      <p:sp>
        <p:nvSpPr>
          <p:cNvPr id="10" name="Подзаголовок 2">
            <a:hlinkClick r:id="rId4"/>
            <a:extLst>
              <a:ext uri="{FF2B5EF4-FFF2-40B4-BE49-F238E27FC236}">
                <a16:creationId xmlns:a16="http://schemas.microsoft.com/office/drawing/2014/main" id="{1A6D6CFE-E8B0-46E0-A6BB-87A9BE8435EE}"/>
              </a:ext>
            </a:extLst>
          </p:cNvPr>
          <p:cNvSpPr txBox="1">
            <a:spLocks/>
          </p:cNvSpPr>
          <p:nvPr/>
        </p:nvSpPr>
        <p:spPr>
          <a:xfrm>
            <a:off x="5845676" y="4674654"/>
            <a:ext cx="4282737" cy="87210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Разработка проекта организации сбора и утилизации отходов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1-2 класса опасности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30D66E-346E-4AF6-9CB5-E17266FAD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859" y="891622"/>
            <a:ext cx="2901649" cy="46132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C3F51EB-1F32-4F50-A6DF-E014E6FC7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173" y="2611961"/>
            <a:ext cx="1116456" cy="15395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036EBE-1047-4909-B796-BE5765125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753" y="1613561"/>
            <a:ext cx="924580" cy="11501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B8CCF1-8294-4394-A22F-9FC6DBD78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4638" y="1579711"/>
            <a:ext cx="1069878" cy="121787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1874F4-E382-4461-8B7E-FF0E202E5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5240" y="1613561"/>
            <a:ext cx="793102" cy="10196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566D45-F144-4C9D-981D-E5B1049C3A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2530" y="1495441"/>
            <a:ext cx="1015100" cy="1169395"/>
          </a:xfrm>
          <a:prstGeom prst="rect">
            <a:avLst/>
          </a:prstGeom>
        </p:spPr>
      </p:pic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F8D08ED2-D1E0-4080-86D0-2E6F8F0308CA}"/>
              </a:ext>
            </a:extLst>
          </p:cNvPr>
          <p:cNvSpPr txBox="1">
            <a:spLocks/>
          </p:cNvSpPr>
          <p:nvPr/>
        </p:nvSpPr>
        <p:spPr>
          <a:xfrm>
            <a:off x="7278762" y="-498746"/>
            <a:ext cx="4235927" cy="686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национальный проект «Экология» </a:t>
            </a:r>
          </a:p>
        </p:txBody>
      </p:sp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D44ED9ED-EECE-4DBE-A560-328A1117CA34}"/>
              </a:ext>
            </a:extLst>
          </p:cNvPr>
          <p:cNvSpPr txBox="1">
            <a:spLocks/>
          </p:cNvSpPr>
          <p:nvPr/>
        </p:nvSpPr>
        <p:spPr>
          <a:xfrm>
            <a:off x="155511" y="6360400"/>
            <a:ext cx="12036489" cy="318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solidFill>
                  <a:srgbClr val="FF0000"/>
                </a:solidFill>
              </a:rPr>
              <a:t>безопасная система управления всей цепочкой от образования отходов до переработки во вторичную продукцию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893B64-7E24-4DD9-BD43-BA3CEC555F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8600" y="3082751"/>
            <a:ext cx="1761565" cy="26182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title="Изображение здания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>
          <a:xfrm>
            <a:off x="1051980" y="785338"/>
            <a:ext cx="4428523" cy="5137089"/>
          </a:xfrm>
        </p:spPr>
      </p:pic>
      <p:sp>
        <p:nvSpPr>
          <p:cNvPr id="10" name="Шестиугольник 9" descr="Сплошной темный шестиугольник в центре изображения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048284" y="2313308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56CB4F-BF14-40F2-B5FF-87E748561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18" y="3054321"/>
            <a:ext cx="1800530" cy="598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8DB77F-6B6B-43B4-A0EC-975CC10DD34E}"/>
              </a:ext>
            </a:extLst>
          </p:cNvPr>
          <p:cNvSpPr txBox="1"/>
          <p:nvPr/>
        </p:nvSpPr>
        <p:spPr>
          <a:xfrm>
            <a:off x="6344817" y="785338"/>
            <a:ext cx="44973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Пример тизера от команды «</a:t>
            </a:r>
            <a:r>
              <a:rPr lang="en-US" sz="3200" b="1" dirty="0" err="1"/>
              <a:t>NoSpamRus</a:t>
            </a:r>
            <a:r>
              <a:rPr lang="ru-RU" sz="3200" b="1" dirty="0"/>
              <a:t>»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EBE9FB13-73F0-4AB3-8F6D-85F40198408F}"/>
              </a:ext>
            </a:extLst>
          </p:cNvPr>
          <p:cNvSpPr txBox="1">
            <a:spLocks/>
          </p:cNvSpPr>
          <p:nvPr/>
        </p:nvSpPr>
        <p:spPr>
          <a:xfrm>
            <a:off x="77755" y="6413484"/>
            <a:ext cx="12036489" cy="318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безопасная система управления всей цепочкой от образования отходов до переработки во вторичную продукцию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B55543-22F4-405A-9C41-4CBC453D0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601" y="4104902"/>
            <a:ext cx="7546949" cy="29041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048D82-2BA0-4BF5-92DA-9BE81249BBCB}"/>
              </a:ext>
            </a:extLst>
          </p:cNvPr>
          <p:cNvSpPr txBox="1"/>
          <p:nvPr/>
        </p:nvSpPr>
        <p:spPr>
          <a:xfrm>
            <a:off x="5523146" y="1829898"/>
            <a:ext cx="64254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Наша команда работала по основным </a:t>
            </a:r>
            <a:r>
              <a:rPr lang="ru-RU" sz="1600" b="1" dirty="0" err="1"/>
              <a:t>направленим</a:t>
            </a:r>
            <a:r>
              <a:rPr lang="ru-RU" sz="1600" b="1" dirty="0"/>
              <a:t> деятельности по сбору и утилизации отходов 1 и 2 класса опасности:</a:t>
            </a:r>
          </a:p>
          <a:p>
            <a:r>
              <a:rPr lang="ru-RU" sz="1600" b="1" dirty="0"/>
              <a:t>1. Регламентация требований к хозяйствующим субъектам и домохозяйствам по сбору и утилизации отходов 1 и 2 класса опасности.</a:t>
            </a:r>
          </a:p>
          <a:p>
            <a:r>
              <a:rPr lang="ru-RU" sz="1600" b="1" dirty="0"/>
              <a:t>2. Широкое экологическое просвещение населения по обращению с отходами 1 и 2 класса опасности.</a:t>
            </a:r>
          </a:p>
          <a:p>
            <a:r>
              <a:rPr lang="ru-RU" sz="1600" b="1" dirty="0"/>
              <a:t>3. Поиск экологичных методов утилизации отходов 1 и 2 класса опасности.</a:t>
            </a:r>
          </a:p>
          <a:p>
            <a:r>
              <a:rPr lang="ru-RU" sz="1600" b="1" dirty="0"/>
              <a:t>4. Поиск способов замены продуктов и производств, которые создают отходы 1 и 2 класса опасности, на менее безопасные.</a:t>
            </a:r>
          </a:p>
          <a:p>
            <a:r>
              <a:rPr lang="ru-RU" sz="1600" b="1" dirty="0"/>
              <a:t>5. Формирование системы учета отходов 1 и 2 класса опасности.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26BC7C-AC2E-48C6-8CAB-8C664D902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4782" y="197196"/>
            <a:ext cx="4960961" cy="12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6" title="Изображение здания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84" r="20784"/>
          <a:stretch>
            <a:fillRect/>
          </a:stretch>
        </p:blipFill>
        <p:spPr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Шестиугольник 18" descr="Сплошной темный шестиугольник в центре изображения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638" y="1755863"/>
            <a:ext cx="3981920" cy="1123224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ru-RU" dirty="0"/>
              <a:t>Благодарим </a:t>
            </a:r>
            <a:r>
              <a:rPr lang="ru-RU" b="0" dirty="0"/>
              <a:t>вас</a:t>
            </a:r>
            <a:br>
              <a:rPr lang="ru-RU" b="0" dirty="0"/>
            </a:br>
            <a:r>
              <a:rPr lang="ru-RU" b="0" dirty="0"/>
              <a:t>за внимание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9" y="3461163"/>
            <a:ext cx="3685673" cy="378288"/>
          </a:xfrm>
        </p:spPr>
        <p:txBody>
          <a:bodyPr rtlCol="0"/>
          <a:lstStyle/>
          <a:p>
            <a:r>
              <a:rPr lang="ru-RU" b="1" dirty="0"/>
              <a:t>Участники команды «</a:t>
            </a:r>
            <a:r>
              <a:rPr lang="en-US" b="1" dirty="0" err="1"/>
              <a:t>NoSpamRus</a:t>
            </a:r>
            <a:endParaRPr lang="ru-RU" b="1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22928" y="4263235"/>
            <a:ext cx="3981920" cy="288000"/>
          </a:xfrm>
        </p:spPr>
        <p:txBody>
          <a:bodyPr rtlCol="0"/>
          <a:lstStyle/>
          <a:p>
            <a:pPr rtl="0"/>
            <a:r>
              <a:rPr lang="en-US" dirty="0"/>
              <a:t>https://github.com/userbios/battery/</a:t>
            </a:r>
            <a:endParaRPr lang="ru-RU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22928" y="3927635"/>
            <a:ext cx="3445783" cy="289070"/>
          </a:xfrm>
        </p:spPr>
        <p:txBody>
          <a:bodyPr rtlCol="0"/>
          <a:lstStyle/>
          <a:p>
            <a:pPr rtl="0"/>
            <a:r>
              <a:rPr lang="en-US" dirty="0"/>
              <a:t>http://dreams.bios-studio.ru/</a:t>
            </a:r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9" y="4596073"/>
            <a:ext cx="4607072" cy="288000"/>
          </a:xfrm>
        </p:spPr>
        <p:txBody>
          <a:bodyPr rtlCol="0"/>
          <a:lstStyle/>
          <a:p>
            <a:pPr rtl="0"/>
            <a:r>
              <a:rPr lang="en-US" dirty="0"/>
              <a:t>https://leadersofdigital.ru/cabinet/63012/team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4B835A5-1441-4928-9D65-EF657C7A4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261" y="3096755"/>
            <a:ext cx="1963880" cy="652408"/>
          </a:xfrm>
          <a:prstGeom prst="rect">
            <a:avLst/>
          </a:prstGeo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CDA692AB-FE93-4A8F-B82E-27FA8F0DC773}"/>
              </a:ext>
            </a:extLst>
          </p:cNvPr>
          <p:cNvSpPr txBox="1"/>
          <p:nvPr/>
        </p:nvSpPr>
        <p:spPr>
          <a:xfrm>
            <a:off x="1171190" y="6256535"/>
            <a:ext cx="984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https://docs.google.com/document/d/1KA2MCq1m7f7LO9MVEB5a75e-Q86diKYVirN-X2oW1kQ/edit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1" name="Текст 18">
            <a:hlinkClick r:id="rId5"/>
            <a:extLst>
              <a:ext uri="{FF2B5EF4-FFF2-40B4-BE49-F238E27FC236}">
                <a16:creationId xmlns:a16="http://schemas.microsoft.com/office/drawing/2014/main" id="{B7CBEB08-EE2B-4ADC-80D0-C5ADFA281BD9}"/>
              </a:ext>
            </a:extLst>
          </p:cNvPr>
          <p:cNvSpPr txBox="1">
            <a:spLocks/>
          </p:cNvSpPr>
          <p:nvPr/>
        </p:nvSpPr>
        <p:spPr>
          <a:xfrm>
            <a:off x="2114813" y="172641"/>
            <a:ext cx="7368596" cy="39588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solidFill>
                  <a:srgbClr val="FF0000"/>
                </a:solidFill>
              </a:rPr>
              <a:t>ДОРОЖНАЯ КАРТА ДЛЯ МИНИСТЕРСТВА ЭКОЛОГИИ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title="Изображение здания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>
          <a:xfrm>
            <a:off x="1051980" y="785338"/>
            <a:ext cx="4428523" cy="5137089"/>
          </a:xfrm>
        </p:spPr>
      </p:pic>
      <p:sp>
        <p:nvSpPr>
          <p:cNvPr id="10" name="Шестиугольник 9" descr="Сплошной темный шестиугольник в центре изображения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048284" y="2313308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56CB4F-BF14-40F2-B5FF-87E748561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18" y="3054321"/>
            <a:ext cx="1800530" cy="598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8DB77F-6B6B-43B4-A0EC-975CC10DD34E}"/>
              </a:ext>
            </a:extLst>
          </p:cNvPr>
          <p:cNvSpPr txBox="1"/>
          <p:nvPr/>
        </p:nvSpPr>
        <p:spPr>
          <a:xfrm>
            <a:off x="3722117" y="139007"/>
            <a:ext cx="4779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Участникам </a:t>
            </a:r>
            <a:r>
              <a:rPr lang="ru-RU" b="1" dirty="0" err="1"/>
              <a:t>команы</a:t>
            </a:r>
            <a:r>
              <a:rPr lang="ru-RU" b="1" dirty="0"/>
              <a:t> «</a:t>
            </a:r>
            <a:r>
              <a:rPr lang="en-US" b="1" dirty="0" err="1"/>
              <a:t>NoSpamRus</a:t>
            </a:r>
            <a:r>
              <a:rPr lang="ru-RU" b="1" dirty="0"/>
              <a:t>»</a:t>
            </a:r>
            <a:r>
              <a:rPr lang="en-US" b="1" dirty="0"/>
              <a:t> </a:t>
            </a:r>
            <a:r>
              <a:rPr lang="ru-RU" b="1" dirty="0"/>
              <a:t>предстоит </a:t>
            </a:r>
          </a:p>
          <a:p>
            <a:r>
              <a:rPr lang="ru-RU" b="1" dirty="0"/>
              <a:t>решить ряд задач, среди которых: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EBE9FB13-73F0-4AB3-8F6D-85F40198408F}"/>
              </a:ext>
            </a:extLst>
          </p:cNvPr>
          <p:cNvSpPr txBox="1">
            <a:spLocks/>
          </p:cNvSpPr>
          <p:nvPr/>
        </p:nvSpPr>
        <p:spPr>
          <a:xfrm>
            <a:off x="77755" y="6413484"/>
            <a:ext cx="12036489" cy="318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безопасная система управления всей цепочкой от образования отходов до переработки во вторичную продукцию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B55543-22F4-405A-9C41-4CBC453D0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601" y="4104902"/>
            <a:ext cx="7546949" cy="29041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048D82-2BA0-4BF5-92DA-9BE81249BBCB}"/>
              </a:ext>
            </a:extLst>
          </p:cNvPr>
          <p:cNvSpPr txBox="1"/>
          <p:nvPr/>
        </p:nvSpPr>
        <p:spPr>
          <a:xfrm>
            <a:off x="5688749" y="915274"/>
            <a:ext cx="642549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I этап. Разработать документацию по инвентаризация и дать определение требований к сбору и утилизации отходов 1-2 класса опасности</a:t>
            </a:r>
          </a:p>
          <a:p>
            <a:endParaRPr lang="ru-RU" sz="1600" b="1" dirty="0"/>
          </a:p>
          <a:p>
            <a:r>
              <a:rPr lang="ru-RU" sz="1600" b="1" dirty="0"/>
              <a:t>II этап. Провести анализ и спроектировать модель утилизации отходов</a:t>
            </a:r>
          </a:p>
          <a:p>
            <a:endParaRPr lang="ru-RU" sz="1600" b="1" dirty="0"/>
          </a:p>
          <a:p>
            <a:r>
              <a:rPr lang="ru-RU" sz="1600" b="1" dirty="0"/>
              <a:t>III этап. Разработать схему реализация проекта в соответствии с проработанными решениями на предыдущих этапах</a:t>
            </a:r>
          </a:p>
          <a:p>
            <a:endParaRPr lang="ru-RU" sz="1600" b="1" dirty="0"/>
          </a:p>
          <a:p>
            <a:r>
              <a:rPr lang="ru-RU" sz="1600" b="1" dirty="0"/>
              <a:t>IV этап. На этапе тестирования проверить схемы сбоев при утилизации и проработать решения для их устранения.</a:t>
            </a:r>
          </a:p>
          <a:p>
            <a:endParaRPr lang="ru-RU" sz="1600" b="1" dirty="0"/>
          </a:p>
          <a:p>
            <a:r>
              <a:rPr lang="ru-RU" sz="1600" b="1" dirty="0"/>
              <a:t>V этап. Разработать схему внедрения проекта создания производственно-технических комплексов (ПТК) по обработке, утилизации и обезвреживанию отходов I-II классов опасности</a:t>
            </a:r>
          </a:p>
          <a:p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5" y="350390"/>
            <a:ext cx="4685704" cy="1244939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sz="4000" dirty="0"/>
              <a:t>ЭКОНОМИЧЕСКИЙ</a:t>
            </a:r>
            <a:br>
              <a:rPr lang="ru-RU" dirty="0"/>
            </a:br>
            <a:r>
              <a:rPr lang="ru-RU" dirty="0"/>
              <a:t>ЭФФЕКТ от ПРОЕКТА</a:t>
            </a:r>
            <a:endParaRPr lang="ru-RU" b="0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pPr rtl="0"/>
              <a:t>3</a:t>
            </a:fld>
            <a:endParaRPr lang="ru-RU"/>
          </a:p>
        </p:txBody>
      </p:sp>
      <p:pic>
        <p:nvPicPr>
          <p:cNvPr id="11" name="Рисунок 10">
            <a:hlinkClick r:id="rId3"/>
            <a:extLst>
              <a:ext uri="{FF2B5EF4-FFF2-40B4-BE49-F238E27FC236}">
                <a16:creationId xmlns:a16="http://schemas.microsoft.com/office/drawing/2014/main" id="{C3223743-A1BF-40B6-95BC-4C2B15BE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22" y="2698763"/>
            <a:ext cx="6516424" cy="3487126"/>
          </a:xfrm>
          <a:prstGeom prst="rect">
            <a:avLst/>
          </a:prstGeom>
        </p:spPr>
      </p:pic>
      <p:pic>
        <p:nvPicPr>
          <p:cNvPr id="13" name="Рисунок 12" title="Горизонт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l="23313" r="23313"/>
          <a:stretch/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D2A503-2E33-48B7-AF6D-61253A493861}"/>
              </a:ext>
            </a:extLst>
          </p:cNvPr>
          <p:cNvSpPr txBox="1"/>
          <p:nvPr/>
        </p:nvSpPr>
        <p:spPr>
          <a:xfrm>
            <a:off x="6232853" y="65316"/>
            <a:ext cx="423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rgbClr val="002774"/>
                </a:solidFill>
              </a:rPr>
              <a:t>Мир вокруг не ждёт. </a:t>
            </a:r>
          </a:p>
          <a:p>
            <a:pPr algn="ctr"/>
            <a:r>
              <a:rPr lang="ru-RU" b="1" i="1" dirty="0">
                <a:solidFill>
                  <a:srgbClr val="002774"/>
                </a:solidFill>
              </a:rPr>
              <a:t>Мы действуем решительно и смело. </a:t>
            </a:r>
          </a:p>
          <a:p>
            <a:pPr algn="ctr"/>
            <a:r>
              <a:rPr lang="ru-RU" b="1" i="1" dirty="0">
                <a:solidFill>
                  <a:srgbClr val="002774"/>
                </a:solidFill>
              </a:rPr>
              <a:t>И ставим себе огромную планку. </a:t>
            </a:r>
          </a:p>
          <a:p>
            <a:pPr algn="ctr"/>
            <a:r>
              <a:rPr lang="ru-RU" b="1" i="1" dirty="0">
                <a:solidFill>
                  <a:srgbClr val="002774"/>
                </a:solidFill>
              </a:rPr>
              <a:t>Когда мы команда – мы сила.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7663D-D391-41EC-8E9C-13366BCC2FAC}"/>
              </a:ext>
            </a:extLst>
          </p:cNvPr>
          <p:cNvSpPr txBox="1"/>
          <p:nvPr/>
        </p:nvSpPr>
        <p:spPr>
          <a:xfrm>
            <a:off x="186616" y="1610944"/>
            <a:ext cx="8154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rgbClr val="002774"/>
                </a:solidFill>
              </a:rPr>
              <a:t>Мир вокруг становится чище. Мы стремимся подняться как можно выше и смотреть как можно дальше. Погружаемся в работу головой.</a:t>
            </a:r>
          </a:p>
          <a:p>
            <a:pPr algn="ctr"/>
            <a:r>
              <a:rPr lang="ru-RU" b="1" i="1" dirty="0">
                <a:solidFill>
                  <a:srgbClr val="002774"/>
                </a:solidFill>
              </a:rPr>
              <a:t>Мы держим темп и успеваем меняться. Мы готовы к изменениям.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262466-B358-4741-9260-E7A7BA2DB9C6}"/>
              </a:ext>
            </a:extLst>
          </p:cNvPr>
          <p:cNvSpPr txBox="1"/>
          <p:nvPr/>
        </p:nvSpPr>
        <p:spPr>
          <a:xfrm>
            <a:off x="1529983" y="5753613"/>
            <a:ext cx="569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i="1" dirty="0">
                <a:solidFill>
                  <a:srgbClr val="FF0000"/>
                </a:solidFill>
              </a:rPr>
              <a:t>Создание и модернизация информационных системы</a:t>
            </a:r>
          </a:p>
          <a:p>
            <a:pPr algn="ctr"/>
            <a:r>
              <a:rPr lang="ru-RU" sz="1600" b="1" i="1" dirty="0">
                <a:solidFill>
                  <a:srgbClr val="FF0000"/>
                </a:solidFill>
              </a:rPr>
              <a:t>в рамках федеральных программ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613CE-8349-4FAF-9F34-1829A90C8F50}"/>
              </a:ext>
            </a:extLst>
          </p:cNvPr>
          <p:cNvSpPr txBox="1"/>
          <p:nvPr/>
        </p:nvSpPr>
        <p:spPr>
          <a:xfrm>
            <a:off x="5588001" y="3853863"/>
            <a:ext cx="205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rgbClr val="FF0000"/>
                </a:solidFill>
              </a:rPr>
              <a:t>Создание рабочих мест в регионе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AD30A-E846-4632-B9C0-1A93736F444C}"/>
              </a:ext>
            </a:extLst>
          </p:cNvPr>
          <p:cNvSpPr txBox="1"/>
          <p:nvPr/>
        </p:nvSpPr>
        <p:spPr>
          <a:xfrm>
            <a:off x="2979579" y="3952182"/>
            <a:ext cx="154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rgbClr val="FF0000"/>
                </a:solidFill>
              </a:rPr>
              <a:t>Привлечение инвестиций 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AB8EB8DF-8D4B-4B6D-83C5-41B1FB9F760A}"/>
              </a:ext>
            </a:extLst>
          </p:cNvPr>
          <p:cNvSpPr txBox="1">
            <a:spLocks/>
          </p:cNvSpPr>
          <p:nvPr/>
        </p:nvSpPr>
        <p:spPr>
          <a:xfrm>
            <a:off x="77755" y="6413484"/>
            <a:ext cx="12036489" cy="318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solidFill>
                  <a:srgbClr val="00B0F0"/>
                </a:solidFill>
              </a:rPr>
              <a:t>безопасная система управления всей цепочкой от образования отходов до переработки во вторичную продукцию</a:t>
            </a:r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Заголовок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5" y="490776"/>
            <a:ext cx="4559903" cy="608895"/>
          </a:xfrm>
        </p:spPr>
        <p:txBody>
          <a:bodyPr rtlCol="0">
            <a:normAutofit/>
          </a:bodyPr>
          <a:lstStyle/>
          <a:p>
            <a:pPr rtl="0"/>
            <a:r>
              <a:rPr lang="ru-RU" sz="3600" dirty="0"/>
              <a:t>О</a:t>
            </a:r>
            <a:r>
              <a:rPr lang="en-US" sz="3600" dirty="0"/>
              <a:t> </a:t>
            </a:r>
            <a:r>
              <a:rPr lang="ru-RU" sz="3600" dirty="0"/>
              <a:t>НАШЕМ РЕШЕНИИ</a:t>
            </a:r>
            <a:endParaRPr lang="ru-RU" sz="3600" b="0" dirty="0"/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513" y="1264603"/>
            <a:ext cx="7450258" cy="608895"/>
          </a:xfrm>
        </p:spPr>
        <p:txBody>
          <a:bodyPr rtlCol="0"/>
          <a:lstStyle/>
          <a:p>
            <a:r>
              <a:rPr lang="ru-RU" b="1" dirty="0"/>
              <a:t>Участники команды «</a:t>
            </a:r>
            <a:r>
              <a:rPr lang="en-US" b="1" dirty="0" err="1"/>
              <a:t>NoSpamRus</a:t>
            </a:r>
            <a:r>
              <a:rPr lang="ru-RU" b="1" dirty="0"/>
              <a:t> предлагают свой вариант решения</a:t>
            </a:r>
          </a:p>
        </p:txBody>
      </p:sp>
      <p:pic>
        <p:nvPicPr>
          <p:cNvPr id="59" name="Рисунок 58" title="Здания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492" r="13492"/>
          <a:stretch>
            <a:fillRect/>
          </a:stretch>
        </p:blipFill>
        <p:spPr/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pPr rtl="0"/>
              <a:t>4</a:t>
            </a:fld>
            <a:endParaRPr lang="ru-RU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C77FB89D-450D-42EE-AEAD-7B4E56217B53}"/>
              </a:ext>
            </a:extLst>
          </p:cNvPr>
          <p:cNvSpPr txBox="1">
            <a:spLocks/>
          </p:cNvSpPr>
          <p:nvPr/>
        </p:nvSpPr>
        <p:spPr>
          <a:xfrm>
            <a:off x="77755" y="6413484"/>
            <a:ext cx="12036489" cy="318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solidFill>
                  <a:srgbClr val="00B0F0"/>
                </a:solidFill>
              </a:rPr>
              <a:t>безопасная система управления всей цепочкой от образования отходов до переработки во вторичную продукцию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63904-0F53-4BA6-9645-2FCFC0DC3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841" y="723339"/>
            <a:ext cx="1281403" cy="337857"/>
          </a:xfrm>
          <a:prstGeom prst="rect">
            <a:avLst/>
          </a:prstGeom>
        </p:spPr>
      </p:pic>
      <p:sp>
        <p:nvSpPr>
          <p:cNvPr id="11" name="Текст 8">
            <a:extLst>
              <a:ext uri="{FF2B5EF4-FFF2-40B4-BE49-F238E27FC236}">
                <a16:creationId xmlns:a16="http://schemas.microsoft.com/office/drawing/2014/main" id="{F883D9E3-9B72-4D8B-A39F-905896E7A5F9}"/>
              </a:ext>
            </a:extLst>
          </p:cNvPr>
          <p:cNvSpPr txBox="1">
            <a:spLocks/>
          </p:cNvSpPr>
          <p:nvPr/>
        </p:nvSpPr>
        <p:spPr>
          <a:xfrm>
            <a:off x="223705" y="2109957"/>
            <a:ext cx="7331652" cy="908728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Основные направления деятельности по сбору и утилизации отходов 1 и 2 класса опасности: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F19E8C-E3A8-44D6-9D50-165F9A6BC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852" y="680140"/>
            <a:ext cx="2627381" cy="15666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9135AD-879F-4C01-9447-B9DE05218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954" y="3479184"/>
            <a:ext cx="2548133" cy="14508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1D1AA13-556A-4F6D-AEDD-775BB81E0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1695" y="1836161"/>
            <a:ext cx="2615189" cy="151790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994CB4-90D8-4667-B434-BD7A24668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5418" y="32234"/>
            <a:ext cx="2645669" cy="1566675"/>
          </a:xfrm>
          <a:prstGeom prst="rect">
            <a:avLst/>
          </a:prstGeom>
        </p:spPr>
      </p:pic>
      <p:sp>
        <p:nvSpPr>
          <p:cNvPr id="42" name="Объект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05" y="2744001"/>
            <a:ext cx="7157046" cy="3627325"/>
          </a:xfrm>
        </p:spPr>
        <p:txBody>
          <a:bodyPr rtlCol="0">
            <a:noAutofit/>
          </a:bodyPr>
          <a:lstStyle/>
          <a:p>
            <a:pPr lvl="0" rtl="0">
              <a:lnSpc>
                <a:spcPct val="134000"/>
              </a:lnSpc>
            </a:pPr>
            <a:r>
              <a:rPr lang="ru-RU" sz="1600" b="1" dirty="0"/>
              <a:t>Провести регламентацию требований к хозяйствующим субъектам и домохозяйствам по сбору и утилизации отходов 1 и 2 класса опасности.</a:t>
            </a:r>
          </a:p>
          <a:p>
            <a:pPr lvl="0" rtl="0">
              <a:lnSpc>
                <a:spcPct val="134000"/>
              </a:lnSpc>
            </a:pPr>
            <a:r>
              <a:rPr lang="ru-RU" sz="1600" b="1" dirty="0"/>
              <a:t>Провести работу в направлении «экологическое просвещению населения по обращению с отходами 1 и 2 класса опасности».</a:t>
            </a:r>
          </a:p>
          <a:p>
            <a:pPr lvl="0" rtl="0">
              <a:lnSpc>
                <a:spcPct val="134000"/>
              </a:lnSpc>
            </a:pPr>
            <a:r>
              <a:rPr lang="ru-RU" sz="1600" b="1" dirty="0"/>
              <a:t>Провести анализ экологичных методов утилизации отходов 1 и 2 класса опасности.</a:t>
            </a:r>
          </a:p>
          <a:p>
            <a:pPr lvl="0" rtl="0">
              <a:lnSpc>
                <a:spcPct val="134000"/>
              </a:lnSpc>
            </a:pPr>
            <a:r>
              <a:rPr lang="ru-RU" sz="1600" b="1" dirty="0"/>
              <a:t>Провести поиск способов замены продуктов и производств, которые создают отходы 1 и 2 класса опасности, на менее безопасные.</a:t>
            </a:r>
          </a:p>
          <a:p>
            <a:pPr lvl="0" rtl="0">
              <a:lnSpc>
                <a:spcPct val="134000"/>
              </a:lnSpc>
            </a:pPr>
            <a:r>
              <a:rPr lang="ru-RU" sz="1600" b="1" dirty="0"/>
              <a:t>Сформировать систему учета отходов 1 и 2 класса опасности.</a:t>
            </a:r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466416"/>
            <a:ext cx="10087092" cy="971229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3200" dirty="0"/>
              <a:t>Особенности варианта внедрения «жизненного цикла»</a:t>
            </a:r>
            <a:br>
              <a:rPr lang="ru-RU" sz="3200" dirty="0"/>
            </a:br>
            <a:r>
              <a:rPr lang="ru-RU" sz="3200" dirty="0"/>
              <a:t>от участников команды «</a:t>
            </a:r>
            <a:r>
              <a:rPr lang="en-US" sz="3200" dirty="0" err="1"/>
              <a:t>NoSpamRus</a:t>
            </a:r>
            <a:r>
              <a:rPr lang="ru-RU" sz="3200" dirty="0"/>
              <a:t>»</a:t>
            </a:r>
            <a:endParaRPr lang="ru-RU" sz="3200" b="0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280" y="1452598"/>
            <a:ext cx="11323437" cy="2298308"/>
          </a:xfrm>
        </p:spPr>
        <p:txBody>
          <a:bodyPr rtlCol="0">
            <a:normAutofit fontScale="92500" lnSpcReduction="20000"/>
          </a:bodyPr>
          <a:lstStyle/>
          <a:p>
            <a:pPr marL="285750" indent="-285750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rgbClr val="002774"/>
                </a:solidFill>
              </a:rPr>
              <a:t>Формирование групп (клуба) единомышленников</a:t>
            </a:r>
          </a:p>
          <a:p>
            <a:pPr marL="285750" indent="-285750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rgbClr val="002774"/>
                </a:solidFill>
              </a:rPr>
              <a:t>Развитие движения «экологическое просвещение населения»</a:t>
            </a:r>
          </a:p>
          <a:p>
            <a:pPr marL="285750" indent="-285750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rgbClr val="002774"/>
                </a:solidFill>
              </a:rPr>
              <a:t>Создание и внедрении концепции «Раздельный сбор мусора»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rgbClr val="002774"/>
                </a:solidFill>
              </a:rPr>
              <a:t>Развитие эко-</a:t>
            </a:r>
            <a:r>
              <a:rPr lang="ru-RU" sz="1800" i="1" dirty="0" err="1">
                <a:solidFill>
                  <a:srgbClr val="002774"/>
                </a:solidFill>
              </a:rPr>
              <a:t>волонтерства</a:t>
            </a:r>
            <a:r>
              <a:rPr lang="ru-RU" sz="1800" i="1" dirty="0">
                <a:solidFill>
                  <a:srgbClr val="002774"/>
                </a:solidFill>
              </a:rPr>
              <a:t> для жителей Республики Карелия</a:t>
            </a:r>
          </a:p>
          <a:p>
            <a:pPr marL="285750" indent="-285750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rgbClr val="002774"/>
                </a:solidFill>
              </a:rPr>
              <a:t>Создание, обучение и внедрение экологического чат-бота через соцсети</a:t>
            </a:r>
          </a:p>
          <a:p>
            <a:pPr marL="285750" indent="-285750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rgbClr val="002774"/>
                </a:solidFill>
              </a:rPr>
              <a:t>Организация экологических экскурсий на предприятия по переработке отходов</a:t>
            </a:r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6493642-0E9A-479A-9A95-1DCFA14B4F85}"/>
              </a:ext>
            </a:extLst>
          </p:cNvPr>
          <p:cNvSpPr txBox="1">
            <a:spLocks/>
          </p:cNvSpPr>
          <p:nvPr/>
        </p:nvSpPr>
        <p:spPr>
          <a:xfrm>
            <a:off x="77755" y="6413484"/>
            <a:ext cx="12036489" cy="318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безопасная система управления всей цепочкой от образования отходов до переработки во вторичную продукцию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22EF9D-17DD-4E8C-8F11-71EA5133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8918" y="5377231"/>
            <a:ext cx="2627381" cy="1536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26CAD8-2CFD-4740-979A-ABCD83BA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3719" y="5453720"/>
            <a:ext cx="2495463" cy="145085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B0CA268-5355-4423-8F78-5F90EEF551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67366" y="5386664"/>
            <a:ext cx="2547915" cy="151790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3CCF6C-742A-4FC6-B7A7-5D7664AD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81137" y="5362278"/>
            <a:ext cx="2635992" cy="15666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8FD2D90-090D-4AE9-B44C-145752C27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432" y="3867784"/>
            <a:ext cx="3383902" cy="169214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C70C59F-4110-4A96-8B6A-28CE83C6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2507" y="1655147"/>
            <a:ext cx="1427583" cy="148452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2401674-D526-4C87-AB88-213B05B10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2176" y="3786414"/>
            <a:ext cx="6503437" cy="1636085"/>
          </a:xfrm>
          <a:prstGeom prst="rect">
            <a:avLst/>
          </a:prstGeom>
        </p:spPr>
      </p:pic>
      <p:sp>
        <p:nvSpPr>
          <p:cNvPr id="16" name="Текст 18">
            <a:hlinkClick r:id="rId10"/>
            <a:extLst>
              <a:ext uri="{FF2B5EF4-FFF2-40B4-BE49-F238E27FC236}">
                <a16:creationId xmlns:a16="http://schemas.microsoft.com/office/drawing/2014/main" id="{2CA1164C-7117-4DEE-8BB5-CC3E43A375CF}"/>
              </a:ext>
            </a:extLst>
          </p:cNvPr>
          <p:cNvSpPr txBox="1">
            <a:spLocks/>
          </p:cNvSpPr>
          <p:nvPr/>
        </p:nvSpPr>
        <p:spPr>
          <a:xfrm>
            <a:off x="324866" y="174904"/>
            <a:ext cx="7368596" cy="39588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ДОРОЖНАЯ КАРТА ДЛЯ МИНИСТЕРСТВА ЭКОЛОГИИ</a:t>
            </a:r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466416"/>
            <a:ext cx="10087092" cy="971229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3200" dirty="0"/>
              <a:t>Особенности варианта внедрения «жизненного цикла»</a:t>
            </a:r>
            <a:br>
              <a:rPr lang="ru-RU" sz="3200" dirty="0"/>
            </a:br>
            <a:r>
              <a:rPr lang="ru-RU" sz="3200" dirty="0"/>
              <a:t>от участников команды «</a:t>
            </a:r>
            <a:r>
              <a:rPr lang="en-US" sz="3200" dirty="0" err="1"/>
              <a:t>NoSpamRus</a:t>
            </a:r>
            <a:r>
              <a:rPr lang="ru-RU" sz="3200" dirty="0"/>
              <a:t>»</a:t>
            </a:r>
            <a:endParaRPr lang="ru-RU" sz="3200" b="0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746" y="1437354"/>
            <a:ext cx="10610956" cy="3399321"/>
          </a:xfrm>
        </p:spPr>
        <p:txBody>
          <a:bodyPr rtlCol="0">
            <a:normAutofit fontScale="92500"/>
          </a:bodyPr>
          <a:lstStyle/>
          <a:p>
            <a:pPr marL="285750" indent="-285750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rgbClr val="002774"/>
                </a:solidFill>
              </a:rPr>
              <a:t>Создание и развитие «системы лояльности и поощрения» для участников «экологического движения» </a:t>
            </a:r>
          </a:p>
          <a:p>
            <a:pPr marL="285750" indent="-285750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rgbClr val="002774"/>
                </a:solidFill>
              </a:rPr>
              <a:t>Привлечение представителей бизнеса и торговых сетей через систему скидок для участников «экологического клуба»</a:t>
            </a:r>
          </a:p>
          <a:p>
            <a:pPr marL="285750" indent="-285750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rgbClr val="002774"/>
                </a:solidFill>
              </a:rPr>
              <a:t>Бизнес - соглашения о сотрудничестве между торговой сетью, эко-волонтерами и органами власти через систему нематериальных благ</a:t>
            </a:r>
          </a:p>
          <a:p>
            <a:pPr marL="285750" indent="-285750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rgbClr val="002774"/>
                </a:solidFill>
              </a:rPr>
              <a:t>Внедрение логистической системы по переработке отходов и доставка полученного сырья на предприятия по производству ТНП и стройматериалов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rgbClr val="002774"/>
                </a:solidFill>
              </a:rPr>
              <a:t>Вовлечение новых категорий граждан в «экологическое движение» </a:t>
            </a:r>
            <a:endParaRPr lang="ru-RU" sz="1800" i="1" dirty="0"/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6493642-0E9A-479A-9A95-1DCFA14B4F85}"/>
              </a:ext>
            </a:extLst>
          </p:cNvPr>
          <p:cNvSpPr txBox="1">
            <a:spLocks/>
          </p:cNvSpPr>
          <p:nvPr/>
        </p:nvSpPr>
        <p:spPr>
          <a:xfrm>
            <a:off x="77755" y="6413484"/>
            <a:ext cx="12036489" cy="318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безопасная система управления всей цепочкой от образования отходов до переработки во вторичную продукцию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22EF9D-17DD-4E8C-8F11-71EA5133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8918" y="5377231"/>
            <a:ext cx="2627381" cy="1536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26CAD8-2CFD-4740-979A-ABCD83BA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3719" y="5453720"/>
            <a:ext cx="2495463" cy="145085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B0CA268-5355-4423-8F78-5F90EEF551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67366" y="5386664"/>
            <a:ext cx="2547915" cy="151790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3CCF6C-742A-4FC6-B7A7-5D7664AD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81137" y="5362278"/>
            <a:ext cx="2635992" cy="15666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D959B-E929-4EE0-BFB8-9B204274E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432" y="3867784"/>
            <a:ext cx="3383902" cy="16921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CA69DD-FA12-4380-ADC5-7836E09D9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6024" y="4180316"/>
            <a:ext cx="971044" cy="1009775"/>
          </a:xfrm>
          <a:prstGeom prst="rect">
            <a:avLst/>
          </a:prstGeom>
        </p:spPr>
      </p:pic>
      <p:sp>
        <p:nvSpPr>
          <p:cNvPr id="16" name="Текст 18">
            <a:hlinkClick r:id="rId9"/>
            <a:extLst>
              <a:ext uri="{FF2B5EF4-FFF2-40B4-BE49-F238E27FC236}">
                <a16:creationId xmlns:a16="http://schemas.microsoft.com/office/drawing/2014/main" id="{F4AB2DC1-AA65-4AE9-9B01-A051E8687EE4}"/>
              </a:ext>
            </a:extLst>
          </p:cNvPr>
          <p:cNvSpPr txBox="1">
            <a:spLocks/>
          </p:cNvSpPr>
          <p:nvPr/>
        </p:nvSpPr>
        <p:spPr>
          <a:xfrm>
            <a:off x="324866" y="174904"/>
            <a:ext cx="7368596" cy="39588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ДОРОЖНАЯ КАРТА ДЛЯ МИНИСТЕРСТВА ЭКОЛОГИИ</a:t>
            </a:r>
          </a:p>
        </p:txBody>
      </p:sp>
    </p:spTree>
    <p:extLst>
      <p:ext uri="{BB962C8B-B14F-4D97-AF65-F5344CB8AC3E}">
        <p14:creationId xmlns:p14="http://schemas.microsoft.com/office/powerpoint/2010/main" val="247666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76" y="334867"/>
            <a:ext cx="5234474" cy="523549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2400" dirty="0">
                <a:latin typeface="+mn-lt"/>
                <a:cs typeface="Calibri Light" panose="020F0302020204030204" pitchFamily="34" charset="0"/>
              </a:rPr>
              <a:t>МИРОВЫЕ ШАГИ НАШЕГО РЕШЕНИЯ</a:t>
            </a:r>
            <a:endParaRPr lang="ru-RU" sz="2400" dirty="0">
              <a:solidFill>
                <a:schemeClr val="tx1"/>
              </a:solidFill>
              <a:latin typeface="+mn-lt"/>
              <a:cs typeface="Calibri Light" panose="020F03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2FB363-696C-4186-B424-DD09C399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0" y="400180"/>
            <a:ext cx="2471416" cy="3929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99F4200-D259-4A4D-A50E-4D4A0FF70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" y="3229226"/>
            <a:ext cx="9767856" cy="3758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356E6C-866C-43A2-8270-471037695B78}"/>
              </a:ext>
            </a:extLst>
          </p:cNvPr>
          <p:cNvSpPr txBox="1"/>
          <p:nvPr/>
        </p:nvSpPr>
        <p:spPr>
          <a:xfrm>
            <a:off x="2957003" y="858416"/>
            <a:ext cx="7243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 Японии все, что связано с переработкой мусора, вызывает у людей только позитивные эмоции. Перед тем, как что-то отправить в помойку, каждый японец совершает настоящий ритуал! </a:t>
            </a:r>
          </a:p>
        </p:txBody>
      </p:sp>
      <p:pic>
        <p:nvPicPr>
          <p:cNvPr id="16" name="Мультимедиа в Интернете 15" title="В Японии решили проблему мусора и отходов на базе советского опыта.">
            <a:hlinkClick r:id="" action="ppaction://media"/>
            <a:extLst>
              <a:ext uri="{FF2B5EF4-FFF2-40B4-BE49-F238E27FC236}">
                <a16:creationId xmlns:a16="http://schemas.microsoft.com/office/drawing/2014/main" id="{8BC12BFB-4C0F-460A-9777-BBAAB411DD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78104" y="955064"/>
            <a:ext cx="2678899" cy="1513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1A3F90-11A4-4AE9-AA0C-416DCF16F1CA}"/>
              </a:ext>
            </a:extLst>
          </p:cNvPr>
          <p:cNvSpPr txBox="1"/>
          <p:nvPr/>
        </p:nvSpPr>
        <p:spPr>
          <a:xfrm>
            <a:off x="7604449" y="1911341"/>
            <a:ext cx="4441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i="1" dirty="0">
                <a:solidFill>
                  <a:srgbClr val="FF0000"/>
                </a:solidFill>
              </a:rPr>
              <a:t>Японское настоящее – это хорошо забытое советское прошлое. Именно опыт СССР в использовании вторсырья – макулатуры и металлолома, который собирали семьями, дворами, школами и лег в основу </a:t>
            </a:r>
            <a:r>
              <a:rPr lang="ru-RU" b="1" i="1" dirty="0" err="1">
                <a:solidFill>
                  <a:srgbClr val="FF0000"/>
                </a:solidFill>
              </a:rPr>
              <a:t>антимусорной</a:t>
            </a:r>
            <a:r>
              <a:rPr lang="ru-RU" b="1" i="1" dirty="0">
                <a:solidFill>
                  <a:srgbClr val="FF0000"/>
                </a:solidFill>
              </a:rPr>
              <a:t> концепции Японии в 1960-х.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AF6E5-537F-4844-8635-62F6F691BA49}"/>
              </a:ext>
            </a:extLst>
          </p:cNvPr>
          <p:cNvSpPr txBox="1"/>
          <p:nvPr/>
        </p:nvSpPr>
        <p:spPr>
          <a:xfrm>
            <a:off x="1595519" y="5953383"/>
            <a:ext cx="9000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rgbClr val="FF0000"/>
                </a:solidFill>
              </a:rPr>
              <a:t>Всё, что нельзя использовать вторично, в топку. При этом японцы научились сжигать мусор абсолютно безопасно. Японцы сами делают свою страну чистой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C412B2-6FA6-4359-A825-082E0D205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987" y="2267026"/>
            <a:ext cx="2869462" cy="1434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35396C-F1C6-45A9-96DA-032C52165C29}"/>
              </a:ext>
            </a:extLst>
          </p:cNvPr>
          <p:cNvSpPr txBox="1"/>
          <p:nvPr/>
        </p:nvSpPr>
        <p:spPr>
          <a:xfrm>
            <a:off x="712235" y="9036398"/>
            <a:ext cx="10850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Переработка заключается в измельчении батарей и последующем выщелачивании, фильтрации раствора, насыщенного солями металлов, и их выделении. Соли опасных элементов, например, никеля и ртути, отправляются на утилизацию. Из солей же марганца и цинка изготавливают микроудобрения.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440E1-098A-4A77-B0B4-92869304B9FC}"/>
              </a:ext>
            </a:extLst>
          </p:cNvPr>
          <p:cNvSpPr txBox="1"/>
          <p:nvPr/>
        </p:nvSpPr>
        <p:spPr>
          <a:xfrm>
            <a:off x="6736022" y="4474820"/>
            <a:ext cx="522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По слова генерального директора </a:t>
            </a:r>
            <a:r>
              <a:rPr lang="ru-RU" b="1" dirty="0" err="1"/>
              <a:t>Tracegrow</a:t>
            </a:r>
            <a:r>
              <a:rPr lang="ru-RU" b="1" dirty="0"/>
              <a:t> Тату </a:t>
            </a:r>
            <a:r>
              <a:rPr lang="ru-RU" b="1" dirty="0" err="1"/>
              <a:t>Леппенана</a:t>
            </a:r>
            <a:r>
              <a:rPr lang="ru-RU" b="1" dirty="0"/>
              <a:t>, первое предприятие по переработке щелочных батареек открылось нынешним летом. В ближайшие пару лет </a:t>
            </a:r>
            <a:r>
              <a:rPr lang="ru-RU" b="1" dirty="0" err="1"/>
              <a:t>Tracegrow</a:t>
            </a:r>
            <a:r>
              <a:rPr lang="ru-RU" b="1" dirty="0"/>
              <a:t> намерена довести оборот до 100 млн. евро.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2D388-F11F-462F-A5C3-875C1B8FB2C3}"/>
              </a:ext>
            </a:extLst>
          </p:cNvPr>
          <p:cNvSpPr txBox="1"/>
          <p:nvPr/>
        </p:nvSpPr>
        <p:spPr>
          <a:xfrm>
            <a:off x="193065" y="2752206"/>
            <a:ext cx="444137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b="1" dirty="0"/>
              <a:t>Финская компания </a:t>
            </a:r>
            <a:r>
              <a:rPr lang="ru-RU" sz="1700" b="1" dirty="0" err="1"/>
              <a:t>Tracegrow</a:t>
            </a:r>
            <a:r>
              <a:rPr lang="ru-RU" sz="1700" b="1" dirty="0"/>
              <a:t> разработала технологию переработки щелочных батарей, </a:t>
            </a:r>
          </a:p>
          <a:p>
            <a:r>
              <a:rPr lang="ru-RU" sz="1700" b="1" dirty="0"/>
              <a:t>позволяющую извлечь из них полезные элементы и использовать в составе микроудобрений в сельском</a:t>
            </a:r>
          </a:p>
          <a:p>
            <a:r>
              <a:rPr lang="ru-RU" sz="1700" b="1" dirty="0"/>
              <a:t>хозяйстве.</a:t>
            </a: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776" y="334867"/>
            <a:ext cx="5234474" cy="52354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ru-RU" sz="2400" dirty="0">
                <a:latin typeface="+mn-lt"/>
                <a:cs typeface="Calibri Light" panose="020F0302020204030204" pitchFamily="34" charset="0"/>
              </a:rPr>
              <a:t>РОССИЙСКИЕ ШАГИ НАШЕГО РЕШЕНИЯ</a:t>
            </a:r>
            <a:endParaRPr lang="ru-RU" sz="2400" dirty="0">
              <a:solidFill>
                <a:schemeClr val="tx1"/>
              </a:solidFill>
              <a:latin typeface="+mn-lt"/>
              <a:cs typeface="Calibri Light" panose="020F03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2FB363-696C-4186-B424-DD09C399F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50" y="400180"/>
            <a:ext cx="2471416" cy="3929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99F4200-D259-4A4D-A50E-4D4A0FF70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072" y="3067247"/>
            <a:ext cx="9767856" cy="37587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1A3F90-11A4-4AE9-AA0C-416DCF16F1CA}"/>
              </a:ext>
            </a:extLst>
          </p:cNvPr>
          <p:cNvSpPr txBox="1"/>
          <p:nvPr/>
        </p:nvSpPr>
        <p:spPr>
          <a:xfrm>
            <a:off x="274854" y="886758"/>
            <a:ext cx="112464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b="1" dirty="0"/>
              <a:t>Завод «</a:t>
            </a:r>
            <a:r>
              <a:rPr lang="ru-RU" sz="1700" b="1" dirty="0" err="1"/>
              <a:t>Экобокс</a:t>
            </a:r>
            <a:r>
              <a:rPr lang="ru-RU" sz="1700" b="1" dirty="0"/>
              <a:t>», находящийся в Рыбинске Ярославской области, выпустил и установил уже </a:t>
            </a:r>
          </a:p>
          <a:p>
            <a:r>
              <a:rPr lang="ru-RU" sz="1700" b="1" dirty="0"/>
              <a:t>около 6 тыс. контейнеров для ртутьсодержащих ламп, градусников и батареек, треть из них</a:t>
            </a:r>
          </a:p>
          <a:p>
            <a:r>
              <a:rPr lang="ru-RU" sz="1700" b="1" dirty="0"/>
              <a:t> установлены в Московской области, остальные — в Санкт-Петербурге, Башкирии, </a:t>
            </a:r>
          </a:p>
          <a:p>
            <a:r>
              <a:rPr lang="ru-RU" sz="1700" b="1" dirty="0"/>
              <a:t>Татарстане и других регионах.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64470A-DE1E-4983-8CDB-048555B9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29383" y="1687765"/>
            <a:ext cx="2263735" cy="1434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BD8650-50F1-4504-9C56-4CD0AE405E73}"/>
              </a:ext>
            </a:extLst>
          </p:cNvPr>
          <p:cNvSpPr txBox="1"/>
          <p:nvPr/>
        </p:nvSpPr>
        <p:spPr>
          <a:xfrm>
            <a:off x="472750" y="6080881"/>
            <a:ext cx="1085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В России практически все предприятия собирают ртутные приборы и сдают их за деньги, так как им грозят штрафы. Население таким штрафом не облагается, поэтому утилизует всего 3% ртутных приборов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38769-A7CB-4577-BC0F-C3958258104B}"/>
              </a:ext>
            </a:extLst>
          </p:cNvPr>
          <p:cNvSpPr txBox="1"/>
          <p:nvPr/>
        </p:nvSpPr>
        <p:spPr>
          <a:xfrm>
            <a:off x="290232" y="2040420"/>
            <a:ext cx="56078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b="1" i="1" dirty="0">
                <a:solidFill>
                  <a:schemeClr val="bg1"/>
                </a:solidFill>
              </a:rPr>
              <a:t>Стоимость одного контейнера в рознице составляет от 10 тыс. до 20 тыс. руб. А себестоимость всего на 10% ниже. Контейнер производится из металла, внутри него расположены наклонные полки с пакетами, обработанными </a:t>
            </a:r>
            <a:r>
              <a:rPr lang="ru-RU" sz="1700" b="1" i="1" dirty="0" err="1">
                <a:solidFill>
                  <a:schemeClr val="bg1"/>
                </a:solidFill>
              </a:rPr>
              <a:t>демеркуризационным</a:t>
            </a:r>
            <a:r>
              <a:rPr lang="ru-RU" sz="1700" b="1" i="1" dirty="0">
                <a:solidFill>
                  <a:schemeClr val="bg1"/>
                </a:solidFill>
              </a:rPr>
              <a:t> раствором.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FF6E0-1F76-4D0D-8164-DD98ACB7676A}"/>
              </a:ext>
            </a:extLst>
          </p:cNvPr>
          <p:cNvSpPr txBox="1"/>
          <p:nvPr/>
        </p:nvSpPr>
        <p:spPr>
          <a:xfrm>
            <a:off x="8532024" y="3387012"/>
            <a:ext cx="34455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i="1" dirty="0">
                <a:solidFill>
                  <a:srgbClr val="FF0000"/>
                </a:solidFill>
              </a:rPr>
              <a:t>«Это не просто железный ящик, как может показаться».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A8E680-97C3-4529-835D-C317C339E61F}"/>
              </a:ext>
            </a:extLst>
          </p:cNvPr>
          <p:cNvSpPr txBox="1"/>
          <p:nvPr/>
        </p:nvSpPr>
        <p:spPr>
          <a:xfrm>
            <a:off x="0" y="3739561"/>
            <a:ext cx="405854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b="1" dirty="0"/>
              <a:t>Производственно-технический комплекс</a:t>
            </a:r>
          </a:p>
          <a:p>
            <a:r>
              <a:rPr lang="ru-RU" sz="1700" b="1" dirty="0"/>
              <a:t>по обработке, утилизации и </a:t>
            </a:r>
            <a:r>
              <a:rPr lang="ru-RU" sz="1700" b="1" dirty="0" err="1"/>
              <a:t>обезвре</a:t>
            </a:r>
            <a:r>
              <a:rPr lang="ru-RU" sz="1700" b="1" dirty="0"/>
              <a:t>-</a:t>
            </a:r>
          </a:p>
          <a:p>
            <a:r>
              <a:rPr lang="ru-RU" sz="1700" b="1" dirty="0" err="1"/>
              <a:t>живанию</a:t>
            </a:r>
            <a:r>
              <a:rPr lang="ru-RU" sz="1700" b="1" dirty="0"/>
              <a:t> отходов I и II классов</a:t>
            </a:r>
          </a:p>
          <a:p>
            <a:r>
              <a:rPr lang="ru-RU" sz="1700" b="1" dirty="0"/>
              <a:t>опасности «Северо- Запад»</a:t>
            </a:r>
          </a:p>
          <a:p>
            <a:r>
              <a:rPr lang="ru-RU" sz="1700" b="1" dirty="0"/>
              <a:t>(ПТК «Северо-Запад»).</a:t>
            </a:r>
          </a:p>
        </p:txBody>
      </p:sp>
    </p:spTree>
    <p:extLst>
      <p:ext uri="{BB962C8B-B14F-4D97-AF65-F5344CB8AC3E}">
        <p14:creationId xmlns:p14="http://schemas.microsoft.com/office/powerpoint/2010/main" val="113187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title="Горизонт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408" b="9408"/>
          <a:stretch>
            <a:fillRect/>
          </a:stretch>
        </p:blipFill>
        <p:spPr/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1" y="596124"/>
            <a:ext cx="6461449" cy="523549"/>
          </a:xfrm>
        </p:spPr>
        <p:txBody>
          <a:bodyPr rtlCol="0"/>
          <a:lstStyle/>
          <a:p>
            <a:pPr rtl="0"/>
            <a:r>
              <a:rPr lang="ru-RU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Очистим наш регион от мусора и сделаем мир чище.</a:t>
            </a:r>
            <a:endParaRPr lang="ru-R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2FB363-696C-4186-B424-DD09C399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0" y="465495"/>
            <a:ext cx="2471416" cy="3929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E89AAE-E645-4D49-A878-396E51E43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61" y="1389227"/>
            <a:ext cx="7483975" cy="18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028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06_TF00951641.potx" id="{D61D9B98-77EB-4AFD-A5C1-4C81238E65A1}" vid="{ED9A72C6-E22F-4D0A-8A23-0B9FD3BEF39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Светлая презентация с шестиугольником</Template>
  <TotalTime>336</TotalTime>
  <Words>1098</Words>
  <Application>Microsoft Office PowerPoint</Application>
  <PresentationFormat>Широкоэкранный</PresentationFormat>
  <Paragraphs>109</Paragraphs>
  <Slides>11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Gill Sans SemiBold</vt:lpstr>
      <vt:lpstr>Times New Roman</vt:lpstr>
      <vt:lpstr>Тема Office</vt:lpstr>
      <vt:lpstr>Презентация PowerPoint</vt:lpstr>
      <vt:lpstr>Презентация PowerPoint</vt:lpstr>
      <vt:lpstr>ЭКОНОМИЧЕСКИЙ ЭФФЕКТ от ПРОЕКТА</vt:lpstr>
      <vt:lpstr>О НАШЕМ РЕШЕНИИ</vt:lpstr>
      <vt:lpstr>Особенности варианта внедрения «жизненного цикла» от участников команды «NoSpamRus»</vt:lpstr>
      <vt:lpstr>Особенности варианта внедрения «жизненного цикла» от участников команды «NoSpamRus»</vt:lpstr>
      <vt:lpstr>МИРОВЫЕ ШАГИ НАШЕГО РЕШЕНИЯ</vt:lpstr>
      <vt:lpstr>РОССИЙСКИЕ ШАГИ НАШЕГО РЕШЕНИЯ</vt:lpstr>
      <vt:lpstr>Очистим наш регион от мусора и сделаем мир чище.</vt:lpstr>
      <vt:lpstr>Презентация PowerPoint</vt:lpstr>
      <vt:lpstr>Благодарим вас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creator>Павел Козлов</dc:creator>
  <cp:lastModifiedBy>Павел Козлов</cp:lastModifiedBy>
  <cp:revision>42</cp:revision>
  <dcterms:created xsi:type="dcterms:W3CDTF">2021-11-13T11:44:46Z</dcterms:created>
  <dcterms:modified xsi:type="dcterms:W3CDTF">2021-11-13T19:17:44Z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